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472" r:id="rId3"/>
    <p:sldId id="473" r:id="rId4"/>
    <p:sldId id="474" r:id="rId5"/>
    <p:sldId id="479" r:id="rId6"/>
    <p:sldId id="480" r:id="rId7"/>
    <p:sldId id="481" r:id="rId8"/>
    <p:sldId id="482" r:id="rId9"/>
    <p:sldId id="483" r:id="rId10"/>
    <p:sldId id="484" r:id="rId11"/>
    <p:sldId id="485" r:id="rId12"/>
    <p:sldId id="486" r:id="rId13"/>
    <p:sldId id="501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499" r:id="rId26"/>
    <p:sldId id="500" r:id="rId27"/>
    <p:sldId id="478" r:id="rId28"/>
    <p:sldId id="475" r:id="rId29"/>
    <p:sldId id="476" r:id="rId30"/>
    <p:sldId id="477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72"/>
            <p14:sldId id="473"/>
            <p14:sldId id="474"/>
          </p14:sldIdLst>
        </p14:section>
        <p14:section name="Abstraction" id="{C305478B-1D03-4A65-9D6D-108E56E2AE3A}">
          <p14:sldIdLst>
            <p14:sldId id="479"/>
            <p14:sldId id="480"/>
            <p14:sldId id="481"/>
            <p14:sldId id="482"/>
            <p14:sldId id="483"/>
            <p14:sldId id="484"/>
            <p14:sldId id="485"/>
          </p14:sldIdLst>
        </p14:section>
        <p14:section name="Interfaces" id="{41CEEBEC-C188-4128-9EAD-784212B8C655}">
          <p14:sldIdLst>
            <p14:sldId id="486"/>
            <p14:sldId id="501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</p14:sldIdLst>
        </p14:section>
        <p14:section name="Conclusion" id="{10E03AB1-9AA8-4E86-9A64-D741901E50A2}">
          <p14:sldIdLst>
            <p14:sldId id="478"/>
            <p14:sldId id="475"/>
            <p14:sldId id="476"/>
            <p14:sldId id="4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005828"/>
    <a:srgbClr val="00B050"/>
    <a:srgbClr val="003760"/>
    <a:srgbClr val="0070C0"/>
    <a:srgbClr val="C6C0AA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35" autoAdjust="0"/>
    <p:restoredTop sz="94384" autoAdjust="0"/>
  </p:normalViewPr>
  <p:slideViewPr>
    <p:cSldViewPr>
      <p:cViewPr varScale="1">
        <p:scale>
          <a:sx n="71" d="100"/>
          <a:sy n="71" d="100"/>
        </p:scale>
        <p:origin x="468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soft5379" userId="47586c4a-a113-4729-a429-e4ae4b3a1941" providerId="ADAL" clId="{8DF057D4-522D-4C21-8A8A-68CEE3DA01BD}"/>
    <pc:docChg chg="addSld modSld sldOrd">
      <pc:chgData name="msoft5379" userId="47586c4a-a113-4729-a429-e4ae4b3a1941" providerId="ADAL" clId="{8DF057D4-522D-4C21-8A8A-68CEE3DA01BD}" dt="2018-02-12T16:21:10.157" v="6" actId="1076"/>
      <pc:docMkLst>
        <pc:docMk/>
      </pc:docMkLst>
      <pc:sldChg chg="modSp">
        <pc:chgData name="msoft5379" userId="47586c4a-a113-4729-a429-e4ae4b3a1941" providerId="ADAL" clId="{8DF057D4-522D-4C21-8A8A-68CEE3DA01BD}" dt="2018-02-12T16:21:10.157" v="6" actId="1076"/>
        <pc:sldMkLst>
          <pc:docMk/>
          <pc:sldMk cId="4014073037" sldId="472"/>
        </pc:sldMkLst>
        <pc:spChg chg="mod">
          <ac:chgData name="msoft5379" userId="47586c4a-a113-4729-a429-e4ae4b3a1941" providerId="ADAL" clId="{8DF057D4-522D-4C21-8A8A-68CEE3DA01BD}" dt="2018-02-12T16:21:08.189" v="5" actId="1076"/>
          <ac:spMkLst>
            <pc:docMk/>
            <pc:sldMk cId="4014073037" sldId="472"/>
            <ac:spMk id="5" creationId="{00000000-0000-0000-0000-000000000000}"/>
          </ac:spMkLst>
        </pc:spChg>
        <pc:spChg chg="mod">
          <ac:chgData name="msoft5379" userId="47586c4a-a113-4729-a429-e4ae4b3a1941" providerId="ADAL" clId="{8DF057D4-522D-4C21-8A8A-68CEE3DA01BD}" dt="2018-02-12T16:21:10.157" v="6" actId="1076"/>
          <ac:spMkLst>
            <pc:docMk/>
            <pc:sldMk cId="4014073037" sldId="472"/>
            <ac:spMk id="6" creationId="{00000000-0000-0000-0000-000000000000}"/>
          </ac:spMkLst>
        </pc:spChg>
      </pc:sldChg>
      <pc:sldChg chg="modSp add ord modAnim">
        <pc:chgData name="msoft5379" userId="47586c4a-a113-4729-a429-e4ae4b3a1941" providerId="ADAL" clId="{8DF057D4-522D-4C21-8A8A-68CEE3DA01BD}" dt="2018-02-05T15:55:05.875" v="2" actId="20577"/>
        <pc:sldMkLst>
          <pc:docMk/>
          <pc:sldMk cId="3984556131" sldId="478"/>
        </pc:sldMkLst>
        <pc:spChg chg="mod">
          <ac:chgData name="msoft5379" userId="47586c4a-a113-4729-a429-e4ae4b3a1941" providerId="ADAL" clId="{8DF057D4-522D-4C21-8A8A-68CEE3DA01BD}" dt="2018-02-05T15:55:05.875" v="2" actId="20577"/>
          <ac:spMkLst>
            <pc:docMk/>
            <pc:sldMk cId="3984556131" sldId="478"/>
            <ac:spMk id="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2/26/2018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3.png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3.png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1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3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889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54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650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065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6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10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724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21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988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33090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58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56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71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50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859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428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137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860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16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993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 is the ability of an object to take on many forms. The most common use of polymorphism in OOP occurs when a parent class reference is used to refer to a child class object.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879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346584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122623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56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07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6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3D250-FD07-4E38-82BE-C93637C379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8E1F8-6924-4050-9FA6-EFB9C98F0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Rectangle 16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16756D-7CBA-4362-9055-79460D0BB95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8886CB-C2B6-4C19-97BD-01157B2320A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csharp-oop-basics" TargetMode="External"/><Relationship Id="rId7" Type="http://schemas.openxmlformats.org/officeDocument/2006/relationships/image" Target="../media/image1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0.png"/><Relationship Id="rId14" Type="http://schemas.openxmlformats.org/officeDocument/2006/relationships/hyperlink" Target="http://www.telenor.bg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959015" y="685800"/>
            <a:ext cx="7618286" cy="1126264"/>
          </a:xfrm>
        </p:spPr>
        <p:txBody>
          <a:bodyPr>
            <a:normAutofit/>
          </a:bodyPr>
          <a:lstStyle/>
          <a:p>
            <a:r>
              <a:rPr lang="en-US">
                <a:ea typeface="Calibri"/>
                <a:cs typeface="Calibri"/>
                <a:sym typeface="Calibri"/>
              </a:rPr>
              <a:t>Interfaces and Abstraction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42370" y="1906631"/>
            <a:ext cx="8443700" cy="1157741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3600"/>
              <a:t>Interfaces vs Abstract Classes</a:t>
            </a:r>
            <a:br>
              <a:rPr lang="en-US" sz="3600"/>
            </a:br>
            <a:r>
              <a:rPr lang="en-US" sz="3600"/>
              <a:t>Abstraction vs Encapsulation</a:t>
            </a:r>
          </a:p>
          <a:p>
            <a:pPr>
              <a:spcAft>
                <a:spcPts val="0"/>
              </a:spcAft>
            </a:pPr>
            <a:endParaRPr lang="en-US" sz="30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>
                <a:hlinkClick r:id="rId5"/>
              </a:rPr>
              <a:t>http://softuni.bg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576164">
            <a:off x="5142705" y="3441732"/>
            <a:ext cx="1189748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 OOP</a:t>
            </a:r>
          </a:p>
          <a:p>
            <a:pPr algn="ctr">
              <a:lnSpc>
                <a:spcPct val="85000"/>
              </a:lnSpc>
            </a:pPr>
            <a:r>
              <a:rPr lang="en-US" b="1" spc="5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FAB8D4-0A17-4338-BC40-CE2DB30BBE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86" y="2274499"/>
            <a:ext cx="2212117" cy="5517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CD4E91-1CC9-4103-881C-E5E522ECA63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2762" y="3810398"/>
            <a:ext cx="2253081" cy="2438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1" y="3810397"/>
            <a:ext cx="3476277" cy="21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 Encapsulation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371600"/>
            <a:ext cx="6581775" cy="4591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0729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en-US" noProof="1" smtClean="0">
                <a:cs typeface="Consolas" panose="020B0609020204030204" pitchFamily="49" charset="0"/>
              </a:rPr>
              <a:t>Interface</a:t>
            </a:r>
            <a:r>
              <a:rPr lang="en-US" noProof="1">
                <a:cs typeface="Consolas" panose="020B0609020204030204" pitchFamily="49" charset="0"/>
              </a:rPr>
              <a:t>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12" y="1053920"/>
            <a:ext cx="8458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6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Internal addition by compiler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85214" y="1819221"/>
            <a:ext cx="6462845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IPrintable </a:t>
            </a:r>
          </a:p>
          <a:p>
            <a:pPr fontAlgn="base">
              <a:lnSpc>
                <a:spcPct val="90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fontAlgn="base">
              <a:lnSpc>
                <a:spcPct val="90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fontAlgn="base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71562" y="4165519"/>
            <a:ext cx="6462845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ublic interface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IPrintable </a:t>
            </a:r>
          </a:p>
          <a:p>
            <a:pPr fontAlgn="base">
              <a:lnSpc>
                <a:spcPct val="90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fontAlgn="base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abstract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fontAlgn="base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rrow: Down 4"/>
          <p:cNvSpPr/>
          <p:nvPr/>
        </p:nvSpPr>
        <p:spPr>
          <a:xfrm>
            <a:off x="4252030" y="3462748"/>
            <a:ext cx="3701908" cy="697694"/>
          </a:xfrm>
          <a:prstGeom prst="down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compiler</a:t>
            </a:r>
            <a:endParaRPr lang="bg-BG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7389935" y="5659709"/>
            <a:ext cx="3871800" cy="1042102"/>
          </a:xfrm>
          <a:prstGeom prst="wedgeRoundRectCallout">
            <a:avLst>
              <a:gd name="adj1" fmla="val -125694"/>
              <a:gd name="adj2" fmla="val -82831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Adds public for all members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20"/>
          <p:cNvSpPr>
            <a:spLocks noChangeArrowheads="1"/>
          </p:cNvSpPr>
          <p:nvPr/>
        </p:nvSpPr>
        <p:spPr bwMode="auto">
          <a:xfrm>
            <a:off x="342663" y="1963284"/>
            <a:ext cx="2322749" cy="1260423"/>
          </a:xfrm>
          <a:prstGeom prst="wedgeRoundRectCallout">
            <a:avLst>
              <a:gd name="adj1" fmla="val 57845"/>
              <a:gd name="adj2" fmla="val -34275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 modifier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6627812" y="987521"/>
            <a:ext cx="1853725" cy="511799"/>
          </a:xfrm>
          <a:prstGeom prst="wedgeRoundRectCallout">
            <a:avLst>
              <a:gd name="adj1" fmla="val -89395"/>
              <a:gd name="adj2" fmla="val 103708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8596551" y="2711908"/>
            <a:ext cx="1460262" cy="511799"/>
          </a:xfrm>
          <a:prstGeom prst="wedgeRoundRectCallout">
            <a:avLst>
              <a:gd name="adj1" fmla="val -131928"/>
              <a:gd name="adj2" fmla="val -142986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36982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5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Implementation of </a:t>
            </a:r>
            <a:br>
              <a:rPr lang="en-US" dirty="0"/>
            </a:br>
            <a:r>
              <a:rPr lang="en-US" b="1" dirty="0" smtClean="0">
                <a:latin typeface="Consolas" panose="020B0609020204030204" pitchFamily="49" charset="0"/>
              </a:rPr>
              <a:t>Print()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smtClean="0"/>
              <a:t>is </a:t>
            </a:r>
            <a:r>
              <a:rPr lang="en-US" dirty="0"/>
              <a:t>provided </a:t>
            </a:r>
            <a:br>
              <a:rPr lang="en-US" dirty="0"/>
            </a:br>
            <a:r>
              <a:rPr lang="en-US" dirty="0"/>
              <a:t>in </a:t>
            </a:r>
            <a:r>
              <a:rPr lang="en-US"/>
              <a:t>class </a:t>
            </a:r>
            <a:r>
              <a:rPr lang="en-US" b="1" smtClean="0">
                <a:latin typeface="Consolas" panose="020B0609020204030204" pitchFamily="49" charset="0"/>
              </a:rPr>
              <a:t>Document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Example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699012" y="1226372"/>
            <a:ext cx="58674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rintable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3687" y="3554793"/>
            <a:ext cx="11182725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Document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: IPrintable</a:t>
            </a:r>
          </a:p>
          <a:p>
            <a:pPr fontAlgn="base"/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 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endParaRPr lang="en-US" sz="3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Console.WriteLine("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Hello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 }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20220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Relationship between </a:t>
            </a:r>
            <a:r>
              <a:rPr lang="en-US" dirty="0">
                <a:solidFill>
                  <a:schemeClr val="accent1"/>
                </a:solidFill>
              </a:rPr>
              <a:t>classes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interfaces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000" dirty="0"/>
          </a:p>
          <a:p>
            <a:r>
              <a:rPr lang="en-US" dirty="0"/>
              <a:t>Multiple inheritance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Inheritance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799012" y="1905000"/>
            <a:ext cx="2146218" cy="42747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03337" y="2394985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1642861" y="238480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9066212" y="2389528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370012" y="2350265"/>
            <a:ext cx="1" cy="69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8467340" y="3046066"/>
            <a:ext cx="2146218" cy="439968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8467340" y="1909210"/>
            <a:ext cx="2146218" cy="42326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4799012" y="3063085"/>
            <a:ext cx="2146218" cy="422949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125547" y="3063085"/>
            <a:ext cx="2146218" cy="422949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1130684" y="1905000"/>
            <a:ext cx="2146218" cy="42747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1903412" y="5707579"/>
            <a:ext cx="2146218" cy="457200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3122612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525503" y="4517124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6144437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8761412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7430743" y="5689013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8859744" y="2335182"/>
            <a:ext cx="1" cy="69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5180012" y="2347732"/>
            <a:ext cx="1" cy="69502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endCxn id="43" idx="2"/>
          </p:cNvCxnSpPr>
          <p:nvPr/>
        </p:nvCxnSpPr>
        <p:spPr>
          <a:xfrm flipH="1" flipV="1">
            <a:off x="1598612" y="4992890"/>
            <a:ext cx="1355944" cy="71468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39" idx="0"/>
            <a:endCxn id="42" idx="2"/>
          </p:cNvCxnSpPr>
          <p:nvPr/>
        </p:nvCxnSpPr>
        <p:spPr>
          <a:xfrm flipV="1">
            <a:off x="2976521" y="4991278"/>
            <a:ext cx="1219200" cy="716301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  <a:stCxn id="46" idx="0"/>
            <a:endCxn id="45" idx="2"/>
          </p:cNvCxnSpPr>
          <p:nvPr/>
        </p:nvCxnSpPr>
        <p:spPr>
          <a:xfrm flipV="1">
            <a:off x="8503852" y="4991278"/>
            <a:ext cx="1330669" cy="697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46" idx="0"/>
          </p:cNvCxnSpPr>
          <p:nvPr/>
        </p:nvCxnSpPr>
        <p:spPr>
          <a:xfrm flipH="1" flipV="1">
            <a:off x="7160158" y="4972357"/>
            <a:ext cx="1343694" cy="716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523412" y="506907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3951634" y="5087818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571081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/>
      <p:bldP spid="26" grpId="0"/>
      <p:bldP spid="28" grpId="0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9" grpId="0"/>
      <p:bldP spid="6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smtClean="0"/>
              <a:t>Build a </a:t>
            </a:r>
            <a:r>
              <a:rPr lang="en-US" dirty="0"/>
              <a:t>project </a:t>
            </a:r>
            <a:r>
              <a:rPr lang="en-US"/>
              <a:t>that </a:t>
            </a:r>
            <a:r>
              <a:rPr lang="en-US" smtClean="0"/>
              <a:t>contains an </a:t>
            </a:r>
            <a:r>
              <a:rPr lang="en-US" dirty="0">
                <a:solidFill>
                  <a:schemeClr val="accent1"/>
                </a:solidFill>
              </a:rPr>
              <a:t>interface</a:t>
            </a:r>
            <a:r>
              <a:rPr lang="en-US" dirty="0"/>
              <a:t> for </a:t>
            </a:r>
            <a:r>
              <a:rPr lang="en-US" dirty="0">
                <a:solidFill>
                  <a:schemeClr val="accent1"/>
                </a:solidFill>
              </a:rPr>
              <a:t>drawable objects</a:t>
            </a:r>
          </a:p>
          <a:p>
            <a:r>
              <a:rPr lang="en-US" dirty="0"/>
              <a:t>Implements two type of shapes: 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Circle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Rectangle</a:t>
            </a:r>
            <a:r>
              <a:rPr lang="en-US" dirty="0"/>
              <a:t> </a:t>
            </a:r>
          </a:p>
          <a:p>
            <a:r>
              <a:rPr lang="en-US" dirty="0"/>
              <a:t>Both classes have to print </a:t>
            </a:r>
            <a:r>
              <a:rPr lang="en-US" dirty="0" smtClean="0"/>
              <a:t>on the console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their shape with "</a:t>
            </a:r>
            <a:r>
              <a:rPr lang="en-US" dirty="0">
                <a:solidFill>
                  <a:schemeClr val="accent1"/>
                </a:solidFill>
              </a:rPr>
              <a:t>*</a:t>
            </a:r>
            <a:r>
              <a:rPr lang="en-US" dirty="0"/>
              <a:t>".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Shapes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41425" y="4574447"/>
            <a:ext cx="3598731" cy="1630467"/>
            <a:chOff x="-307258" y="1714897"/>
            <a:chExt cx="1971792" cy="163046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-306388" y="1714897"/>
              <a:ext cx="1970922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&lt;&lt;IDrawable</a:t>
              </a:r>
              <a:r>
                <a:rPr lang="en-US" sz="2800" b="1" noProof="1">
                  <a:latin typeface="Consolas" panose="020B0609020204030204" pitchFamily="49" charset="0"/>
                </a:rPr>
                <a:t>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Circle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-307258" y="2781697"/>
              <a:ext cx="1970922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800" b="1" noProof="1" smtClean="0">
                  <a:latin typeface="Consolas" panose="020B0609020204030204" pitchFamily="49" charset="0"/>
                </a:rPr>
                <a:t>+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Radius</a:t>
              </a:r>
              <a:r>
                <a:rPr lang="en-US" sz="2800" b="1" noProof="1">
                  <a:latin typeface="Consolas" panose="020B0609020204030204" pitchFamily="49" charset="0"/>
                </a:rPr>
                <a:t>: 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int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6269" y="4193338"/>
            <a:ext cx="3429001" cy="2011576"/>
            <a:chOff x="-306388" y="1581920"/>
            <a:chExt cx="1878795" cy="2011576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-306388" y="1581920"/>
              <a:ext cx="1878795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&lt;&lt;IDrawable</a:t>
              </a:r>
              <a:r>
                <a:rPr lang="en-US" sz="2800" b="1" noProof="1">
                  <a:latin typeface="Consolas" panose="020B0609020204030204" pitchFamily="49" charset="0"/>
                </a:rPr>
                <a:t>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Rectangle</a:t>
              </a:r>
            </a:p>
          </p:txBody>
        </p:sp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-306388" y="2651771"/>
              <a:ext cx="1878795" cy="94172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-Width</a:t>
              </a:r>
              <a:r>
                <a:rPr lang="en-US" sz="2800" b="1" noProof="1">
                  <a:latin typeface="Consolas" panose="020B0609020204030204" pitchFamily="49" charset="0"/>
                </a:rPr>
                <a:t>: 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int</a:t>
              </a:r>
              <a:endParaRPr lang="en-US" sz="2800" b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-Height</a:t>
              </a:r>
              <a:r>
                <a:rPr lang="en-US" sz="2800" b="1" noProof="1">
                  <a:latin typeface="Consolas" panose="020B0609020204030204" pitchFamily="49" charset="0"/>
                </a:rPr>
                <a:t>: 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int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105270" y="1874513"/>
            <a:ext cx="3124200" cy="1523811"/>
            <a:chOff x="5561362" y="1464774"/>
            <a:chExt cx="3124200" cy="1523811"/>
          </a:xfrm>
        </p:grpSpPr>
        <p:sp>
          <p:nvSpPr>
            <p:cNvPr id="38" name="Rectangle 3"/>
            <p:cNvSpPr>
              <a:spLocks noChangeArrowheads="1"/>
            </p:cNvSpPr>
            <p:nvPr/>
          </p:nvSpPr>
          <p:spPr bwMode="auto">
            <a:xfrm>
              <a:off x="5561362" y="1464774"/>
              <a:ext cx="3124200" cy="945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&lt;&lt;interface&gt;&gt;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I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Drawable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561362" y="2424918"/>
              <a:ext cx="312420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+Draw()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9334024" y="4753808"/>
            <a:ext cx="1789588" cy="1311780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0" name="Oval 39"/>
          <p:cNvSpPr/>
          <p:nvPr/>
        </p:nvSpPr>
        <p:spPr>
          <a:xfrm>
            <a:off x="10645024" y="4329358"/>
            <a:ext cx="914400" cy="9144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Oval 46"/>
          <p:cNvSpPr/>
          <p:nvPr/>
        </p:nvSpPr>
        <p:spPr>
          <a:xfrm>
            <a:off x="9347560" y="5151188"/>
            <a:ext cx="914400" cy="9144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262358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Shapes 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3" y="1143000"/>
            <a:ext cx="11125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IDrawable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Draw();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3" y="4661869"/>
            <a:ext cx="11125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: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Drawable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//TODO Add fields and a constructor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raw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TODO implement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1813" y="2823794"/>
            <a:ext cx="11125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Rectangle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: IDrawable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//TODO Add fields and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 constructor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//TODO implement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70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</a:t>
            </a:r>
            <a:r>
              <a:rPr lang="en-US" dirty="0" smtClean="0"/>
              <a:t>- Rectangle Draw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1298" y="929374"/>
            <a:ext cx="11349525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Draw()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DrawLine(this.Width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'*', '*');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(int i = 1; i &lt; this.Height - 1; ++i)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DrawLine(this.Width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'*', ' ');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DrawLine(this.Width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'*', '*');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private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DrawLine(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width, 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char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end, 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char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mid)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Console.Write(end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(int i = 1; i &lt; width - 1; ++i)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Console.Write(mid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Console.WriteLine(end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764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</a:t>
            </a:r>
            <a:r>
              <a:rPr lang="en-US" dirty="0" smtClean="0"/>
              <a:t>- Circle Draw 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1298" y="942437"/>
            <a:ext cx="11349525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rIn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 this.Radius - 0.4;</a:t>
            </a:r>
          </a:p>
          <a:p>
            <a:pPr fontAlgn="base"/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rOut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 this.Radius + 0.4;</a:t>
            </a:r>
          </a:p>
          <a:p>
            <a:pPr fontAlgn="base"/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for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(double y = this.Radius; y &gt;= -this.Radius; --y)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for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(double x = -this.Radius; x &lt;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rOut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x += 0.5)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value = x * x + y * y;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if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(value &gt;=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rIn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rIn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&amp;&amp; value &lt;=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rOut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rOut) 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Console.Write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("*");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else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Console.Write("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Console.WriteLine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23279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8815" y="965201"/>
            <a:ext cx="5561011" cy="5559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Abstract Class</a:t>
            </a:r>
          </a:p>
          <a:p>
            <a:pPr algn="just"/>
            <a:r>
              <a:rPr lang="en-US" dirty="0"/>
              <a:t>A class may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 only one </a:t>
            </a:r>
            <a:r>
              <a:rPr lang="en-US" dirty="0">
                <a:solidFill>
                  <a:schemeClr val="accent1"/>
                </a:solidFill>
              </a:rPr>
              <a:t>abstract</a:t>
            </a:r>
            <a:r>
              <a:rPr lang="en-US" dirty="0"/>
              <a:t> class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Abstract </a:t>
            </a:r>
            <a:r>
              <a:rPr lang="en-US" dirty="0"/>
              <a:t>class can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provide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implementation</a:t>
            </a:r>
            <a:r>
              <a:rPr lang="en-US" smtClean="0"/>
              <a:t> </a:t>
            </a:r>
            <a:r>
              <a:rPr lang="en-US" dirty="0" smtClean="0"/>
              <a:t>and/or </a:t>
            </a:r>
            <a:r>
              <a:rPr lang="en-US" dirty="0"/>
              <a:t>just </a:t>
            </a:r>
            <a:r>
              <a:rPr lang="en-US"/>
              <a:t>the </a:t>
            </a:r>
            <a:r>
              <a:rPr lang="en-US" smtClean="0">
                <a:solidFill>
                  <a:schemeClr val="accent1"/>
                </a:solidFill>
              </a:rPr>
              <a:t>singnature</a:t>
            </a:r>
            <a:r>
              <a:rPr lang="en-US" smtClean="0"/>
              <a:t> that </a:t>
            </a:r>
            <a:r>
              <a:rPr lang="en-US" dirty="0"/>
              <a:t>have to be </a:t>
            </a:r>
            <a:r>
              <a:rPr lang="en-US" dirty="0" smtClean="0"/>
              <a:t>overridden.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vs Abstract Class</a:t>
            </a:r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5942012" y="965201"/>
            <a:ext cx="6053222" cy="555980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 smtClean="0"/>
              <a:t>Interface</a:t>
            </a:r>
            <a:endParaRPr lang="en-US" dirty="0"/>
          </a:p>
          <a:p>
            <a:r>
              <a:rPr lang="en-US" dirty="0"/>
              <a:t>A class </a:t>
            </a:r>
            <a:r>
              <a:rPr lang="en-US"/>
              <a:t>may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implement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 interfaces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dirty="0"/>
              <a:t>An interface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 provide any code</a:t>
            </a:r>
            <a:r>
              <a:rPr lang="en-US" dirty="0"/>
              <a:t>, just the signature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439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/>
              <a:t>Abstraction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/>
              <a:t>Abstraction vs Encapsulation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/>
              <a:t>Interfaces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/>
              <a:t>Interfaces vs Abstract Classes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28254238-6905-44D1-8F0E-E3C672900B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29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8815" y="965201"/>
            <a:ext cx="5561011" cy="555980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Abstract Class</a:t>
            </a:r>
          </a:p>
          <a:p>
            <a:pPr algn="just"/>
            <a:r>
              <a:rPr lang="en-US" dirty="0"/>
              <a:t>An abstract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 contain access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modifiers</a:t>
            </a:r>
            <a:r>
              <a:rPr lang="en-US"/>
              <a:t> </a:t>
            </a:r>
            <a:r>
              <a:rPr lang="en-US" smtClean="0"/>
              <a:t>for the fields, </a:t>
            </a:r>
            <a:r>
              <a:rPr lang="en-US" dirty="0" smtClean="0"/>
              <a:t>functions</a:t>
            </a:r>
            <a:r>
              <a:rPr lang="en-US" dirty="0"/>
              <a:t>, properties</a:t>
            </a:r>
            <a:r>
              <a:rPr lang="en-US" dirty="0" smtClean="0"/>
              <a:t>.</a:t>
            </a:r>
          </a:p>
          <a:p>
            <a:pPr algn="just"/>
            <a:endParaRPr lang="en-US" sz="2400" dirty="0"/>
          </a:p>
          <a:p>
            <a:pPr algn="just"/>
            <a:r>
              <a:rPr lang="en-US" dirty="0"/>
              <a:t>If various implementations are of the same kind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 common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behavior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 status</a:t>
            </a:r>
            <a:r>
              <a:rPr lang="en-US" dirty="0"/>
              <a:t> then abstract class is better to use.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vs Abstract Class (2)</a:t>
            </a:r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5942012" y="965201"/>
            <a:ext cx="6053222" cy="555980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 smtClean="0"/>
              <a:t>Interface</a:t>
            </a:r>
            <a:endParaRPr lang="en-US" dirty="0"/>
          </a:p>
          <a:p>
            <a:r>
              <a:rPr lang="en-US" dirty="0" smtClean="0"/>
              <a:t>An </a:t>
            </a:r>
            <a:r>
              <a:rPr lang="en-US" dirty="0"/>
              <a:t>interface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 have access modifiers</a:t>
            </a:r>
            <a:r>
              <a:rPr lang="en-US" dirty="0"/>
              <a:t> for </a:t>
            </a:r>
            <a:r>
              <a:rPr lang="en-US"/>
              <a:t>the </a:t>
            </a:r>
            <a:r>
              <a:rPr lang="en-US" smtClean="0"/>
              <a:t>fields, </a:t>
            </a:r>
            <a:r>
              <a:rPr lang="en-US" dirty="0" smtClean="0"/>
              <a:t>functions, properties etc. </a:t>
            </a:r>
            <a:r>
              <a:rPr lang="en-US" dirty="0"/>
              <a:t>everything is assumed as </a:t>
            </a:r>
            <a:r>
              <a:rPr lang="en-US" dirty="0" smtClean="0"/>
              <a:t>public</a:t>
            </a:r>
          </a:p>
          <a:p>
            <a:r>
              <a:rPr lang="en-US" dirty="0" smtClean="0"/>
              <a:t>If </a:t>
            </a:r>
            <a:r>
              <a:rPr lang="en-US" dirty="0"/>
              <a:t>various implementations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share method signatures </a:t>
            </a:r>
            <a:r>
              <a:rPr lang="en-US" dirty="0"/>
              <a:t>then it is better to use Interfaces.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5769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6154" y="1012065"/>
            <a:ext cx="5679658" cy="6248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Abstract Class</a:t>
            </a:r>
          </a:p>
          <a:p>
            <a:r>
              <a:rPr lang="en-US" dirty="0" smtClean="0"/>
              <a:t>An </a:t>
            </a:r>
            <a:r>
              <a:rPr lang="en-US" dirty="0"/>
              <a:t>abstract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 have fields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and constants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defined</a:t>
            </a:r>
          </a:p>
          <a:p>
            <a:r>
              <a:rPr lang="en-US" dirty="0"/>
              <a:t>If we add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method </a:t>
            </a:r>
            <a:r>
              <a:rPr lang="en-US" dirty="0"/>
              <a:t>to an abstract class then we have the option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providing default implementation </a:t>
            </a:r>
            <a:r>
              <a:rPr lang="en-US" dirty="0"/>
              <a:t>and therefore all the existing code might work properly.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vs Abstract </a:t>
            </a:r>
            <a:r>
              <a:rPr lang="en-US" dirty="0" smtClean="0"/>
              <a:t>Class (3)</a:t>
            </a:r>
            <a:endParaRPr lang="en-US" dirty="0"/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5865812" y="990601"/>
            <a:ext cx="6129422" cy="624839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 smtClean="0"/>
              <a:t>Interface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fields can be defined </a:t>
            </a:r>
            <a:r>
              <a:rPr lang="en-US" dirty="0"/>
              <a:t>in </a:t>
            </a:r>
            <a:r>
              <a:rPr lang="en-US" dirty="0" smtClean="0"/>
              <a:t>interfaces</a:t>
            </a:r>
          </a:p>
          <a:p>
            <a:r>
              <a:rPr lang="en-US" dirty="0"/>
              <a:t>If we add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method </a:t>
            </a:r>
            <a:r>
              <a:rPr lang="en-US" dirty="0"/>
              <a:t>to an Interface then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 have to track down all the implementations </a:t>
            </a:r>
            <a:r>
              <a:rPr lang="en-US" dirty="0"/>
              <a:t>of the interface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define implementation</a:t>
            </a:r>
            <a:r>
              <a:rPr lang="en-US" dirty="0"/>
              <a:t> for the new method.</a:t>
            </a:r>
          </a:p>
        </p:txBody>
      </p:sp>
    </p:spTree>
    <p:extLst>
      <p:ext uri="{BB962C8B-B14F-4D97-AF65-F5344CB8AC3E}">
        <p14:creationId xmlns:p14="http://schemas.microsoft.com/office/powerpoint/2010/main" val="27369523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hierarchy of interfaces and classes</a:t>
            </a:r>
            <a:endParaRPr lang="en-US" dirty="0" smtClean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Cars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989012" y="1993508"/>
            <a:ext cx="3658600" cy="1156899"/>
            <a:chOff x="4683210" y="1333424"/>
            <a:chExt cx="3658600" cy="1156899"/>
          </a:xfrm>
        </p:grpSpPr>
        <p:sp>
          <p:nvSpPr>
            <p:cNvPr id="24" name="Rectangle 3"/>
            <p:cNvSpPr>
              <a:spLocks noChangeArrowheads="1"/>
            </p:cNvSpPr>
            <p:nvPr/>
          </p:nvSpPr>
          <p:spPr bwMode="auto">
            <a:xfrm>
              <a:off x="4683210" y="1333424"/>
              <a:ext cx="3658600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&lt;&lt;IElectricCar&gt;&gt;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4683210" y="1943023"/>
              <a:ext cx="3658600" cy="5473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+Battery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323012" y="1993508"/>
            <a:ext cx="4608598" cy="2277881"/>
            <a:chOff x="5180012" y="1653737"/>
            <a:chExt cx="4608598" cy="2277881"/>
          </a:xfrm>
        </p:grpSpPr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5180012" y="1653737"/>
              <a:ext cx="4608598" cy="55783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&lt;&lt;ICar&gt;&gt;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5184286" y="2211134"/>
              <a:ext cx="4604324" cy="172048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+Model: string</a:t>
              </a:r>
              <a:endParaRPr lang="en-US" sz="2800" b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+Color: string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+Start(): string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+Stop(): string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</p:grp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6798011" y="5562600"/>
            <a:ext cx="36586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latin typeface="Consolas" panose="020B0609020204030204" pitchFamily="49" charset="0"/>
              </a:rPr>
              <a:t>Seat</a:t>
            </a:r>
            <a:endParaRPr lang="en-US" sz="2800" b="1" noProof="1">
              <a:latin typeface="Consolas" panose="020B0609020204030204" pitchFamily="49" charset="0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989012" y="5562600"/>
            <a:ext cx="36586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latin typeface="Consolas" panose="020B0609020204030204" pitchFamily="49" charset="0"/>
              </a:rPr>
              <a:t>Tesla</a:t>
            </a:r>
            <a:endParaRPr lang="en-US" sz="2800" b="1" noProof="1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/>
          <p:cNvCxnSpPr>
            <a:stCxn id="26" idx="0"/>
            <a:endCxn id="25" idx="2"/>
          </p:cNvCxnSpPr>
          <p:nvPr/>
        </p:nvCxnSpPr>
        <p:spPr>
          <a:xfrm flipV="1">
            <a:off x="2818312" y="3150407"/>
            <a:ext cx="0" cy="2412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flipV="1">
            <a:off x="3656012" y="3581400"/>
            <a:ext cx="2667000" cy="1981200"/>
          </a:xfrm>
          <a:prstGeom prst="bentConnector3">
            <a:avLst>
              <a:gd name="adj1" fmla="val -61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0"/>
          </p:cNvCxnSpPr>
          <p:nvPr/>
        </p:nvCxnSpPr>
        <p:spPr>
          <a:xfrm flipV="1">
            <a:off x="8627311" y="4288941"/>
            <a:ext cx="0" cy="1273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126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Cars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29088" y="1110780"/>
            <a:ext cx="111252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interface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ICar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string Model { get; }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Color { get;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Stop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9088" y="4464221"/>
            <a:ext cx="111252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interface </a:t>
            </a:r>
            <a:r>
              <a:rPr lang="en-US" sz="2800" b="1" noProof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IElectricCar</a:t>
            </a:r>
            <a:endParaRPr lang="en-US" sz="2800" b="1" noProof="1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Batteries { get;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33669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Cars (2)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3928" y="836022"/>
            <a:ext cx="11434827" cy="59554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Tesla :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ICar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</a:t>
            </a:r>
            <a:r>
              <a:rPr lang="en-US" sz="2800" b="1" noProof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IElectricCar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 get; private set; }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Color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 get; private set; }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Batteries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 get; private set; }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Tesla(string model, string color, int batteries)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 //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TODO: Add Logic here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Start()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 //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TODO: Add Logic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here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Stop()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 //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TODO: Add Logic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here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773341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Cars (3)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3928" y="914400"/>
            <a:ext cx="11434827" cy="54476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Seat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: </a:t>
            </a:r>
            <a:r>
              <a:rPr lang="en-US" sz="28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ICar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 get; private set; }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Color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 get; private set;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Tesla(string model, string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color)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 //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TODO: Add Logic here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Start()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 //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TODO: Add Logic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here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Stop()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 //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TODO: Add Logic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here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8145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95000"/>
              </a:lnSpc>
            </a:pPr>
            <a:r>
              <a:rPr lang="en-US" smtClean="0"/>
              <a:t>Abstraction</a:t>
            </a:r>
          </a:p>
          <a:p>
            <a:pPr marL="358775" indent="-358775">
              <a:lnSpc>
                <a:spcPct val="95000"/>
              </a:lnSpc>
            </a:pPr>
            <a:r>
              <a:rPr lang="en-US" smtClean="0"/>
              <a:t>How do we achieve abstraction</a:t>
            </a:r>
          </a:p>
          <a:p>
            <a:pPr marL="358775" indent="-358775">
              <a:lnSpc>
                <a:spcPct val="95000"/>
              </a:lnSpc>
            </a:pPr>
            <a:r>
              <a:rPr lang="en-US" smtClean="0"/>
              <a:t>Interfaces </a:t>
            </a:r>
          </a:p>
          <a:p>
            <a:pPr marL="358775" indent="-358775">
              <a:lnSpc>
                <a:spcPct val="95000"/>
              </a:lnSpc>
            </a:pPr>
            <a:r>
              <a:rPr lang="en-US" smtClean="0"/>
              <a:t>Abstract classes</a:t>
            </a:r>
          </a:p>
          <a:p>
            <a:pPr marL="358775" indent="-358775">
              <a:lnSpc>
                <a:spcPct val="95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AB6A99-4990-4B5C-B27F-B987499E1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3032681"/>
            <a:ext cx="3795601" cy="32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5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Interfaces and Abstraction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https://softuni.bg/courses/csharp-oop-basics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CSharp-Fund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52564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Abstraction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625" y="1143000"/>
            <a:ext cx="5743575" cy="3733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9706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/>
              <a:t>the </a:t>
            </a:r>
            <a:r>
              <a:rPr lang="en-US" smtClean="0"/>
              <a:t>Latin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What is Abstraction?</a:t>
            </a:r>
            <a:endParaRPr lang="en-US" dirty="0"/>
          </a:p>
        </p:txBody>
      </p:sp>
      <p:sp>
        <p:nvSpPr>
          <p:cNvPr id="5" name="Rectangle: Rounded Corners 4"/>
          <p:cNvSpPr>
            <a:spLocks noChangeArrowheads="1"/>
          </p:cNvSpPr>
          <p:nvPr/>
        </p:nvSpPr>
        <p:spPr bwMode="auto">
          <a:xfrm>
            <a:off x="2056592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(away from)</a:t>
            </a:r>
          </a:p>
        </p:txBody>
      </p:sp>
      <p:sp>
        <p:nvSpPr>
          <p:cNvPr id="6" name="Rectangle: Rounded Corners 4"/>
          <p:cNvSpPr>
            <a:spLocks noChangeArrowheads="1"/>
          </p:cNvSpPr>
          <p:nvPr/>
        </p:nvSpPr>
        <p:spPr bwMode="auto">
          <a:xfrm>
            <a:off x="7024325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Trahere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(to draw)</a:t>
            </a:r>
          </a:p>
        </p:txBody>
      </p:sp>
      <p:sp>
        <p:nvSpPr>
          <p:cNvPr id="10" name="Rectangle: Rounded Corners 4"/>
          <p:cNvSpPr>
            <a:spLocks noChangeArrowheads="1"/>
          </p:cNvSpPr>
          <p:nvPr/>
        </p:nvSpPr>
        <p:spPr bwMode="auto">
          <a:xfrm>
            <a:off x="4532312" y="3233738"/>
            <a:ext cx="3124200" cy="103346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Abstraction</a:t>
            </a:r>
          </a:p>
        </p:txBody>
      </p:sp>
      <p:cxnSp>
        <p:nvCxnSpPr>
          <p:cNvPr id="16" name="Straight Connector 15"/>
          <p:cNvCxnSpPr>
            <a:stCxn id="5" idx="3"/>
            <a:endCxn id="6" idx="1"/>
          </p:cNvCxnSpPr>
          <p:nvPr/>
        </p:nvCxnSpPr>
        <p:spPr>
          <a:xfrm>
            <a:off x="5180792" y="2436524"/>
            <a:ext cx="184353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 flipH="1">
            <a:off x="6084678" y="2466109"/>
            <a:ext cx="8146" cy="7210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950996" y="4560917"/>
            <a:ext cx="8286833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sz="32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sz="3200" b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reserving </a:t>
            </a:r>
            <a:r>
              <a:rPr lang="en-US" sz="32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</a:t>
            </a:r>
            <a:r>
              <a:rPr lang="en-US"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that is </a:t>
            </a:r>
            <a:r>
              <a:rPr lang="en-US" sz="32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relevant in a given context</a:t>
            </a:r>
            <a:r>
              <a:rPr lang="en-US"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and </a:t>
            </a:r>
            <a:r>
              <a:rPr lang="en-US" sz="32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forgetting information</a:t>
            </a:r>
            <a:r>
              <a:rPr lang="en-US"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that is </a:t>
            </a:r>
            <a:r>
              <a:rPr lang="en-US" sz="32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irrelevant in that </a:t>
            </a:r>
            <a:r>
              <a:rPr lang="en-US" sz="3200" b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</a:t>
            </a:r>
            <a:r>
              <a:rPr lang="en-US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3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065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means ignoring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irrelevant</a:t>
            </a:r>
            <a:r>
              <a:rPr lang="en-US" dirty="0"/>
              <a:t> features, properties, or functions and emphasizing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relevant ones 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... relevant </a:t>
            </a:r>
            <a:r>
              <a:rPr lang="en-US"/>
              <a:t>to </a:t>
            </a:r>
            <a:r>
              <a:rPr lang="en-US" smtClean="0"/>
              <a:t>the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 context </a:t>
            </a:r>
            <a:r>
              <a:rPr lang="en-US" smtClean="0"/>
              <a:t>of the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 </a:t>
            </a:r>
            <a:r>
              <a:rPr lang="en-US" dirty="0"/>
              <a:t>we develop</a:t>
            </a:r>
          </a:p>
          <a:p>
            <a:r>
              <a:rPr lang="en-US" dirty="0"/>
              <a:t>Abstraction </a:t>
            </a:r>
            <a:r>
              <a:rPr lang="en-US"/>
              <a:t>helps </a:t>
            </a:r>
            <a:r>
              <a:rPr lang="en-US" smtClean="0">
                <a:solidFill>
                  <a:schemeClr val="accent1"/>
                </a:solidFill>
              </a:rPr>
              <a:t>managing</a:t>
            </a:r>
            <a:r>
              <a:rPr lang="en-US" smtClean="0"/>
              <a:t> </a:t>
            </a:r>
            <a:r>
              <a:rPr lang="en-US"/>
              <a:t>complexity</a:t>
            </a:r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in OOP</a:t>
            </a:r>
            <a:endParaRPr lang="bg-BG" dirty="0"/>
          </a:p>
        </p:txBody>
      </p:sp>
      <p:sp>
        <p:nvSpPr>
          <p:cNvPr id="7" name="Thought Bubble: Cloud 6"/>
          <p:cNvSpPr/>
          <p:nvPr/>
        </p:nvSpPr>
        <p:spPr>
          <a:xfrm>
            <a:off x="3351212" y="3275076"/>
            <a:ext cx="7162800" cy="1068324"/>
          </a:xfrm>
          <a:prstGeom prst="cloudCallout">
            <a:avLst>
              <a:gd name="adj1" fmla="val -60621"/>
              <a:gd name="adj2" fmla="val -9656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"Relevant" to what?</a:t>
            </a:r>
            <a:endParaRPr lang="bg-BG" sz="4000" b="1" dirty="0">
              <a:solidFill>
                <a:schemeClr val="bg1"/>
              </a:solidFill>
            </a:endParaRPr>
          </a:p>
        </p:txBody>
      </p:sp>
      <p:pic>
        <p:nvPicPr>
          <p:cNvPr id="9" name="Graphic 8" descr="M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0012" y="2590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55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smtClean="0"/>
              <a:t> lets you focus on </a:t>
            </a:r>
            <a:r>
              <a:rPr lang="en-US" smtClean="0">
                <a:solidFill>
                  <a:schemeClr val="accent1"/>
                </a:solidFill>
              </a:rPr>
              <a:t>what the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object does </a:t>
            </a:r>
            <a:r>
              <a:rPr lang="en-US" smtClean="0"/>
              <a:t>instead of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how it does it.</a:t>
            </a:r>
            <a:endParaRPr lang="bg-BG" smtClean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Example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4" y="2261901"/>
            <a:ext cx="8458200" cy="42079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160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There are two ways to achieve </a:t>
            </a:r>
            <a:r>
              <a:rPr lang="en-US" dirty="0" smtClean="0"/>
              <a:t>abstraction</a:t>
            </a:r>
          </a:p>
          <a:p>
            <a:pPr lvl="1"/>
            <a:r>
              <a:rPr lang="en-US" dirty="0" smtClean="0"/>
              <a:t>Interfaces </a:t>
            </a:r>
            <a:r>
              <a:rPr lang="en-US" dirty="0"/>
              <a:t>(100% abstraction)</a:t>
            </a:r>
          </a:p>
          <a:p>
            <a:pPr lvl="1"/>
            <a:r>
              <a:rPr lang="en-US" dirty="0"/>
              <a:t>Abstract class (0% - 100% abstraction)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achieve abstraction?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09709" y="3644205"/>
            <a:ext cx="110346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IAnimal 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{}</a:t>
            </a:r>
          </a:p>
          <a:p>
            <a:pPr fontAlgn="base"/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abstract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 Mammal {}</a:t>
            </a:r>
          </a:p>
          <a:p>
            <a:pPr fontAlgn="base"/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3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Mammal, IAnimal 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{}</a:t>
            </a:r>
          </a:p>
        </p:txBody>
      </p:sp>
    </p:spTree>
    <p:extLst>
      <p:ext uri="{BB962C8B-B14F-4D97-AF65-F5344CB8AC3E}">
        <p14:creationId xmlns:p14="http://schemas.microsoft.com/office/powerpoint/2010/main" val="4037773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8815" y="1668645"/>
            <a:ext cx="5753197" cy="465595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Abstraction</a:t>
            </a:r>
          </a:p>
          <a:p>
            <a:r>
              <a:rPr lang="en-US" dirty="0" smtClean="0"/>
              <a:t>Achieved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</a:t>
            </a:r>
            <a:r>
              <a:rPr lang="en-US" dirty="0"/>
              <a:t> and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classes </a:t>
            </a:r>
          </a:p>
          <a:p>
            <a:r>
              <a:rPr lang="en-US" dirty="0"/>
              <a:t>Abstraction is a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hiding the implementation details</a:t>
            </a:r>
            <a:r>
              <a:rPr lang="en-US" dirty="0"/>
              <a:t> and showing only functionality to the user.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Abstraction </a:t>
            </a:r>
            <a:r>
              <a:rPr lang="en-US" smtClean="0"/>
              <a:t>vs. </a:t>
            </a:r>
            <a:r>
              <a:rPr lang="en-US" dirty="0"/>
              <a:t>Encapsulation</a:t>
            </a:r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6170612" y="1668645"/>
            <a:ext cx="5943600" cy="485635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Encapsulation</a:t>
            </a:r>
          </a:p>
          <a:p>
            <a:r>
              <a:rPr lang="en-US" dirty="0" smtClean="0"/>
              <a:t>Achieved </a:t>
            </a:r>
            <a:r>
              <a:rPr lang="en-US" dirty="0"/>
              <a:t>with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access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modifiers </a:t>
            </a:r>
            <a:r>
              <a:rPr lang="en-US" smtClean="0"/>
              <a:t>(</a:t>
            </a:r>
            <a:r>
              <a:rPr lang="en-US" dirty="0"/>
              <a:t>private, public…)</a:t>
            </a:r>
          </a:p>
          <a:p>
            <a:r>
              <a:rPr lang="en-US" smtClean="0"/>
              <a:t>Encapsulation </a:t>
            </a:r>
            <a:r>
              <a:rPr lang="en-US" dirty="0"/>
              <a:t>is used </a:t>
            </a:r>
            <a:r>
              <a:rPr lang="en-US" dirty="0" smtClean="0"/>
              <a:t>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hide the code and data</a:t>
            </a:r>
            <a:r>
              <a:rPr lang="en-US" dirty="0"/>
              <a:t> </a:t>
            </a:r>
            <a:r>
              <a:rPr lang="en-US" dirty="0" smtClean="0"/>
              <a:t>inside </a:t>
            </a:r>
            <a:r>
              <a:rPr lang="en-US" dirty="0"/>
              <a:t>a single unit to protect the data from </a:t>
            </a:r>
            <a:r>
              <a:rPr lang="en-US"/>
              <a:t>the </a:t>
            </a:r>
            <a:r>
              <a:rPr lang="en-US" smtClean="0"/>
              <a:t>outside world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231204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11354</TotalTime>
  <Words>2168</Words>
  <Application>Microsoft Office PowerPoint</Application>
  <PresentationFormat>Custom</PresentationFormat>
  <Paragraphs>427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Interfaces and Abstraction </vt:lpstr>
      <vt:lpstr>Table of Contents</vt:lpstr>
      <vt:lpstr>Questions</vt:lpstr>
      <vt:lpstr>Abstraction</vt:lpstr>
      <vt:lpstr>What is Abstraction?</vt:lpstr>
      <vt:lpstr>Abstraction in OOP</vt:lpstr>
      <vt:lpstr>Abstraction Example</vt:lpstr>
      <vt:lpstr>How do we achieve abstraction?</vt:lpstr>
      <vt:lpstr>Abstraction vs. Encapsulation</vt:lpstr>
      <vt:lpstr>Abstraction vs Encapsulation (2)</vt:lpstr>
      <vt:lpstr>Interfaces</vt:lpstr>
      <vt:lpstr>Interface</vt:lpstr>
      <vt:lpstr>Interface Example</vt:lpstr>
      <vt:lpstr>Multiple Inheritance</vt:lpstr>
      <vt:lpstr>Problem: Shapes</vt:lpstr>
      <vt:lpstr>Solution: Shapes </vt:lpstr>
      <vt:lpstr>Solution: Shapes - Rectangle Draw</vt:lpstr>
      <vt:lpstr>Solution: Shapes - Circle Draw </vt:lpstr>
      <vt:lpstr>Interface vs Abstract Class</vt:lpstr>
      <vt:lpstr>Interface vs Abstract Class (2)</vt:lpstr>
      <vt:lpstr>Interface vs Abstract Class (3)</vt:lpstr>
      <vt:lpstr>Problem: Cars</vt:lpstr>
      <vt:lpstr>Solution: Cars</vt:lpstr>
      <vt:lpstr>Solution: Cars (2)</vt:lpstr>
      <vt:lpstr>Solution: Cars (3)</vt:lpstr>
      <vt:lpstr>Summary</vt:lpstr>
      <vt:lpstr>Interfaces and Abstraction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C#, programming, course, SoftUni, Software University</cp:keywords>
  <dc:description>Software University Foundation - http://softuni.org</dc:description>
  <cp:lastModifiedBy>David Valev</cp:lastModifiedBy>
  <cp:revision>290</cp:revision>
  <dcterms:created xsi:type="dcterms:W3CDTF">2014-01-02T17:00:34Z</dcterms:created>
  <dcterms:modified xsi:type="dcterms:W3CDTF">2018-02-26T11:55:54Z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